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13716000" cy="24384000"/>
  <p:embeddedFontLst>
    <p:embeddedFont>
      <p:font typeface="EB Garamond"/>
      <p:regular r:id="rId19"/>
      <p:bold r:id="rId20"/>
      <p:italic r:id="rId21"/>
      <p:boldItalic r:id="rId22"/>
    </p:embeddedFont>
    <p:embeddedFont>
      <p:font typeface="Arial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11" Type="http://schemas.openxmlformats.org/officeDocument/2006/relationships/slide" Target="slides/slide5.xml"/><Relationship Id="rId22" Type="http://schemas.openxmlformats.org/officeDocument/2006/relationships/font" Target="fonts/EBGaramond-boldItalic.fntdata"/><Relationship Id="rId10" Type="http://schemas.openxmlformats.org/officeDocument/2006/relationships/slide" Target="slides/slide4.xml"/><Relationship Id="rId21" Type="http://schemas.openxmlformats.org/officeDocument/2006/relationships/font" Target="fonts/EBGaramond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EBGaramond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9b8d864eb8_0_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19b8d864eb8_0_6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4dbe801e95_0_9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4dbe801e95_0_9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a1af4d691c_0_822:notes"/>
          <p:cNvSpPr/>
          <p:nvPr>
            <p:ph idx="2" type="sldImg"/>
          </p:nvPr>
        </p:nvSpPr>
        <p:spPr>
          <a:xfrm>
            <a:off x="762000" y="1828800"/>
            <a:ext cx="121920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a1af4d691c_0_82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3175" lIns="203175" spcFirstLastPara="1" rIns="203175" wrap="square" tIns="203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a1af4d691c_0_1636:notes"/>
          <p:cNvSpPr/>
          <p:nvPr>
            <p:ph idx="2" type="sldImg"/>
          </p:nvPr>
        </p:nvSpPr>
        <p:spPr>
          <a:xfrm>
            <a:off x="762000" y="1828800"/>
            <a:ext cx="121920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1a1af4d691c_0_163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3175" lIns="203175" spcFirstLastPara="1" rIns="203175" wrap="square" tIns="203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a1af4d691c_0_0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1a1af4d691c_0_0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a1af4d691c_0_9:notes"/>
          <p:cNvSpPr/>
          <p:nvPr>
            <p:ph idx="2" type="sldImg"/>
          </p:nvPr>
        </p:nvSpPr>
        <p:spPr>
          <a:xfrm>
            <a:off x="762000" y="1828800"/>
            <a:ext cx="121920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1a1af4d691c_0_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3175" lIns="203175" spcFirstLastPara="1" rIns="203175" wrap="square" tIns="203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dbe801e95_0_13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14dbe801e95_0_13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9b8d864eb8_0_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19b8d864eb8_0_0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2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85" name="Google Shape;85;p11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87" name="Google Shape;87;p11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8" name="Google Shape;88;p11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9" name="Google Shape;89;p11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9" name="Google Shape;99;p12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2" name="Google Shape;102;p12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5" name="Google Shape;105;p12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4" name="Google Shape;114;p13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3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7" name="Google Shape;117;p13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3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0" name="Google Shape;120;p13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3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3" name="Google Shape;123;p13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3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6" name="Google Shape;126;p13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3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9" name="Google Shape;129;p13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3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32" name="Google Shape;132;p13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p14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14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4" name="Google Shape;144;p14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14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7" name="Google Shape;147;p14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4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14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0" name="Google Shape;150;p14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4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14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3" name="Google Shape;153;p14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4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p14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6" name="Google Shape;156;p14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1" name="Google Shape;161;p1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163" name="Google Shape;163;p15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4" name="Google Shape;164;p15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15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15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15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15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15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5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5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5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5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4" name="Google Shape;174;p15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16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0" name="Google Shape;180;p16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16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16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3" name="Google Shape;183;p16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6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16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6" name="Google Shape;186;p16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89" name="Google Shape;189;p17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0" name="Google Shape;19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7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4" name="Google Shape;194;p18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5" name="Google Shape;19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97" name="Google Shape;197;p18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8" name="Google Shape;1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8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18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5" name="Google Shape;205;p1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6" name="Google Shape;206;p19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3" name="Google Shape;213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8" name="Google Shape;18;p3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1" name="Google Shape;21;p3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3" name="Google Shape;23;p3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>
            <a:off x="4000500" y="1087403"/>
            <a:ext cx="8191500" cy="577059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23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30" name="Google Shape;230;p23"/>
          <p:cNvSpPr/>
          <p:nvPr/>
        </p:nvSpPr>
        <p:spPr>
          <a:xfrm>
            <a:off x="5292348" y="1"/>
            <a:ext cx="2279742" cy="1267785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/>
          <p:nvPr/>
        </p:nvSpPr>
        <p:spPr>
          <a:xfrm flipH="1">
            <a:off x="0" y="2949740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3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/>
          <p:nvPr>
            <p:ph idx="2" type="pic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4"/>
          <p:cNvSpPr/>
          <p:nvPr>
            <p:ph idx="3" type="pic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4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4"/>
          <p:cNvSpPr txBox="1"/>
          <p:nvPr>
            <p:ph idx="1" type="body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5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6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6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 flipH="1" rot="-1577571">
            <a:off x="2494119" y="-28502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2" name="Google Shape;272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2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3 column">
  <p:cSld name="Comparison 3 column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1" type="body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29"/>
          <p:cNvSpPr txBox="1"/>
          <p:nvPr>
            <p:ph idx="2" type="body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idx="3" type="body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2" name="Google Shape;282;p29"/>
          <p:cNvSpPr txBox="1"/>
          <p:nvPr>
            <p:ph idx="4" type="body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29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9"/>
          <p:cNvSpPr txBox="1"/>
          <p:nvPr>
            <p:ph idx="5" type="body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8" name="Google Shape;288;p29"/>
          <p:cNvSpPr txBox="1"/>
          <p:nvPr>
            <p:ph idx="6" type="body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with picture">
  <p:cSld name="Quote slide with picture">
    <p:bg>
      <p:bgPr>
        <a:solidFill>
          <a:schemeClr val="dk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30"/>
          <p:cNvSpPr txBox="1"/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b" bIns="2331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0"/>
          <p:cNvSpPr txBox="1"/>
          <p:nvPr>
            <p:ph idx="1" type="body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3" name="Google Shape;29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2 medium pictures">
  <p:cSld name="Title and Content with 2 medium pictures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/>
          <p:nvPr>
            <p:ph idx="2" type="pic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31"/>
          <p:cNvSpPr/>
          <p:nvPr>
            <p:ph idx="3" type="pic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31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1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1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2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2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2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2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2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2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2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2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2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32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33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3"/>
          <p:cNvSpPr txBox="1"/>
          <p:nvPr>
            <p:ph idx="1" type="body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34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4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35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36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5" name="Google Shape;345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6" name="Google Shape;34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37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7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4" name="Google Shape;35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3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" name="Google Shape;45;p6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54" name="Google Shape;54;p8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7" name="Google Shape;57;p8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65" name="Google Shape;65;p9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6" name="Google Shape;66;p9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7" name="Google Shape;67;p9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8" name="Google Shape;68;p9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9" name="Google Shape;6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70" name="Google Shape;70;p9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5" name="Google Shape;2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PRINCIPAL’S REPORT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/>
          <p:nvPr>
            <p:ph type="title"/>
          </p:nvPr>
        </p:nvSpPr>
        <p:spPr>
          <a:xfrm>
            <a:off x="839328" y="457211"/>
            <a:ext cx="93759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Priority 2: Family Engagement</a:t>
            </a:r>
            <a:endParaRPr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Priority Notes</a:t>
            </a:r>
            <a:endParaRPr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Times New Roman"/>
              <a:buAutoNum type="arabicPeriod"/>
            </a:pPr>
            <a:r>
              <a:rPr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Action Step:</a:t>
            </a:r>
            <a:r>
              <a:rPr b="0"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1 instructional engagement event per quarter</a:t>
            </a:r>
            <a:endParaRPr b="0"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Times New Roman"/>
              <a:buChar char="○"/>
            </a:pPr>
            <a:r>
              <a:rPr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Success: Advertisements, Slideshows, Sign In Sheets, Agendas</a:t>
            </a:r>
            <a:endParaRPr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143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8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lang="en-US" sz="23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Timeline: May 2023</a:t>
            </a:r>
            <a:endParaRPr b="0"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Times New Roman"/>
              <a:buAutoNum type="arabicPeriod" startAt="2"/>
            </a:pPr>
            <a:r>
              <a:rPr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Action Step</a:t>
            </a:r>
            <a:r>
              <a:rPr b="0"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All schools should have a functional CARE Team</a:t>
            </a:r>
            <a:endParaRPr b="0"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Times New Roman"/>
              <a:buChar char="○"/>
            </a:pPr>
            <a:r>
              <a:rPr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Success: Agendas, Meeting Trackers/Notes</a:t>
            </a:r>
            <a:endParaRPr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143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8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lang="en-US" sz="23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lang="en-US" sz="28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Timeline: May 2023</a:t>
            </a:r>
            <a:endParaRPr b="0" sz="28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1041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415" name="Google Shape;415;p48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"/>
          <p:cNvSpPr txBox="1"/>
          <p:nvPr>
            <p:ph type="title"/>
          </p:nvPr>
        </p:nvSpPr>
        <p:spPr>
          <a:xfrm>
            <a:off x="2619712" y="2660904"/>
            <a:ext cx="425110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21" name="Google Shape;421;p4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0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427" name="Google Shape;427;p50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 txBox="1"/>
          <p:nvPr>
            <p:ph type="title"/>
          </p:nvPr>
        </p:nvSpPr>
        <p:spPr>
          <a:xfrm>
            <a:off x="1318641" y="787527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TOPICS</a:t>
            </a:r>
            <a:endParaRPr b="1" sz="44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8" name="Google Shape;368;p40"/>
          <p:cNvSpPr txBox="1"/>
          <p:nvPr>
            <p:ph idx="1" type="body"/>
          </p:nvPr>
        </p:nvSpPr>
        <p:spPr>
          <a:xfrm>
            <a:off x="1318641" y="1941957"/>
            <a:ext cx="5693664" cy="3420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Winter MAP Data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Attendance Data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Mays Cluster Goals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 txBox="1"/>
          <p:nvPr>
            <p:ph type="title"/>
          </p:nvPr>
        </p:nvSpPr>
        <p:spPr>
          <a:xfrm>
            <a:off x="2895600" y="3392424"/>
            <a:ext cx="640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WINTER MAP DATA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/>
          <p:nvPr>
            <p:ph idx="4294967295" type="title"/>
          </p:nvPr>
        </p:nvSpPr>
        <p:spPr>
          <a:xfrm>
            <a:off x="922133" y="74681"/>
            <a:ext cx="98043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School-wide MAP Reading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pic>
        <p:nvPicPr>
          <p:cNvPr id="379" name="Google Shape;379;p42"/>
          <p:cNvPicPr preferRelativeResize="0"/>
          <p:nvPr/>
        </p:nvPicPr>
        <p:blipFill rotWithShape="1">
          <a:blip r:embed="rId3">
            <a:alphaModFix/>
          </a:blip>
          <a:srcRect b="32874" l="75461" r="6574" t="42135"/>
          <a:stretch/>
        </p:blipFill>
        <p:spPr>
          <a:xfrm>
            <a:off x="9483733" y="4094033"/>
            <a:ext cx="2107498" cy="138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133" y="1779270"/>
            <a:ext cx="10109200" cy="195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"/>
          <p:cNvSpPr txBox="1"/>
          <p:nvPr>
            <p:ph idx="4294967295" type="title"/>
          </p:nvPr>
        </p:nvSpPr>
        <p:spPr>
          <a:xfrm>
            <a:off x="922133" y="74681"/>
            <a:ext cx="98043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School-wide MAP Math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pic>
        <p:nvPicPr>
          <p:cNvPr id="386" name="Google Shape;3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33" y="1572002"/>
            <a:ext cx="10198100" cy="252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3"/>
          <p:cNvPicPr preferRelativeResize="0"/>
          <p:nvPr/>
        </p:nvPicPr>
        <p:blipFill rotWithShape="1">
          <a:blip r:embed="rId4">
            <a:alphaModFix/>
          </a:blip>
          <a:srcRect b="32874" l="75461" r="6574" t="42135"/>
          <a:stretch/>
        </p:blipFill>
        <p:spPr>
          <a:xfrm>
            <a:off x="9466467" y="4266800"/>
            <a:ext cx="2107498" cy="1381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"/>
          <p:cNvSpPr txBox="1"/>
          <p:nvPr>
            <p:ph type="title"/>
          </p:nvPr>
        </p:nvSpPr>
        <p:spPr>
          <a:xfrm>
            <a:off x="2895600" y="3392424"/>
            <a:ext cx="640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ATTENDANCE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"/>
          <p:cNvSpPr txBox="1"/>
          <p:nvPr>
            <p:ph idx="4294967295" type="title"/>
          </p:nvPr>
        </p:nvSpPr>
        <p:spPr>
          <a:xfrm>
            <a:off x="922133" y="74681"/>
            <a:ext cx="98043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Attendance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pic>
        <p:nvPicPr>
          <p:cNvPr id="398" name="Google Shape;39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83" y="1124667"/>
            <a:ext cx="11690834" cy="5530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/>
          <p:nvPr>
            <p:ph type="title"/>
          </p:nvPr>
        </p:nvSpPr>
        <p:spPr>
          <a:xfrm>
            <a:off x="2895600" y="3392424"/>
            <a:ext cx="640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MAYS CLUSTER GOALS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7"/>
          <p:cNvSpPr txBox="1"/>
          <p:nvPr>
            <p:ph type="title"/>
          </p:nvPr>
        </p:nvSpPr>
        <p:spPr>
          <a:xfrm>
            <a:off x="839328" y="457211"/>
            <a:ext cx="93759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Priority 1 - </a:t>
            </a: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Signature Programming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Priority 1 Notes:</a:t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Times New Roman"/>
              <a:buAutoNum type="arabicPeriod"/>
            </a:pP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Action Step</a:t>
            </a: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75% of Mays Cluster Instructional Staff will participate in the IBO endorsed training by August 2023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Success: 75% of the instructional will receive IBO endorsed certificates at the conclusion of the summer trainings       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155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lang="en-US" sz="10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Timeline: August 2023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Times New Roman"/>
              <a:buAutoNum type="arabicPeriod" startAt="2"/>
            </a:pP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Action Step</a:t>
            </a: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Professional Learning (Monthly)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Success: Submission of Professional Learning Course Catalogues and staff sign in sheets to the building administrators using Kickup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155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lang="en-US" sz="10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Timeline: May 2023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Times New Roman"/>
              <a:buAutoNum type="arabicPeriod" startAt="3"/>
            </a:pP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Action Step</a:t>
            </a: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Utilize the IB Walkthrough Form on Kickup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Success: Kickup Reports</a:t>
            </a:r>
            <a:endParaRPr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155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lang="en-US" sz="10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Timeline: May 2023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Times New Roman"/>
              <a:buAutoNum type="arabicPeriod" startAt="4"/>
            </a:pPr>
            <a:r>
              <a:rPr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Action Steps: </a:t>
            </a: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Cluster IB Newsletters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Times New Roman"/>
              <a:buChar char="●"/>
            </a:pP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Success: Quarterly submissions starting with the 3rd quarter and having the submissions posted on individual school websites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155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lang="en-US" sz="1000">
                <a:solidFill>
                  <a:srgbClr val="2424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lang="en-US" sz="15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Timeline: May 2023</a:t>
            </a:r>
            <a:endParaRPr b="0" sz="15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409" name="Google Shape;409;p47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PS Colors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apesVTI">
  <a:themeElements>
    <a:clrScheme name="APS 5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